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2" r:id="rId2"/>
    <p:sldId id="287" r:id="rId3"/>
    <p:sldId id="290" r:id="rId4"/>
    <p:sldId id="289" r:id="rId5"/>
    <p:sldId id="292" r:id="rId6"/>
    <p:sldId id="291" r:id="rId7"/>
    <p:sldId id="293" r:id="rId8"/>
    <p:sldId id="295" r:id="rId9"/>
    <p:sldId id="294" r:id="rId10"/>
    <p:sldId id="296" r:id="rId11"/>
    <p:sldId id="298" r:id="rId12"/>
    <p:sldId id="301" r:id="rId13"/>
    <p:sldId id="302" r:id="rId14"/>
    <p:sldId id="300" r:id="rId15"/>
    <p:sldId id="276" r:id="rId16"/>
    <p:sldId id="256" r:id="rId17"/>
    <p:sldId id="274" r:id="rId18"/>
    <p:sldId id="275" r:id="rId19"/>
    <p:sldId id="277" r:id="rId20"/>
    <p:sldId id="269" r:id="rId21"/>
    <p:sldId id="271" r:id="rId22"/>
    <p:sldId id="273" r:id="rId23"/>
    <p:sldId id="270" r:id="rId24"/>
    <p:sldId id="278" r:id="rId25"/>
    <p:sldId id="257" r:id="rId26"/>
    <p:sldId id="258" r:id="rId27"/>
    <p:sldId id="260" r:id="rId28"/>
    <p:sldId id="262" r:id="rId29"/>
    <p:sldId id="259" r:id="rId30"/>
    <p:sldId id="261" r:id="rId31"/>
    <p:sldId id="263" r:id="rId32"/>
    <p:sldId id="264" r:id="rId33"/>
    <p:sldId id="266" r:id="rId34"/>
    <p:sldId id="265" r:id="rId35"/>
    <p:sldId id="267" r:id="rId36"/>
    <p:sldId id="281"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FF1B169-6D92-491A-8DAD-4CA61C6026BB}" type="datetimeFigureOut">
              <a:rPr lang="tr-TR" smtClean="0"/>
              <a:t>27.07.2021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7B1AF1-4C38-4C30-A15B-7FCC1EF9EDF0}"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FF1B169-6D92-491A-8DAD-4CA61C6026BB}" type="datetimeFigureOut">
              <a:rPr lang="tr-TR" smtClean="0"/>
              <a:t>27.07.2021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7B1AF1-4C38-4C30-A15B-7FCC1EF9EDF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FF1B169-6D92-491A-8DAD-4CA61C6026BB}" type="datetimeFigureOut">
              <a:rPr lang="tr-TR" smtClean="0"/>
              <a:t>27.07.2021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7B1AF1-4C38-4C30-A15B-7FCC1EF9EDF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FF1B169-6D92-491A-8DAD-4CA61C6026BB}" type="datetimeFigureOut">
              <a:rPr lang="tr-TR" smtClean="0"/>
              <a:t>27.07.2021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7B1AF1-4C38-4C30-A15B-7FCC1EF9EDF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FF1B169-6D92-491A-8DAD-4CA61C6026BB}" type="datetimeFigureOut">
              <a:rPr lang="tr-TR" smtClean="0"/>
              <a:t>27.07.2021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7B1AF1-4C38-4C30-A15B-7FCC1EF9EDF0}"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BFF1B169-6D92-491A-8DAD-4CA61C6026BB}" type="datetimeFigureOut">
              <a:rPr lang="tr-TR" smtClean="0"/>
              <a:t>27.07.2021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57B1AF1-4C38-4C30-A15B-7FCC1EF9EDF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FF1B169-6D92-491A-8DAD-4CA61C6026BB}" type="datetimeFigureOut">
              <a:rPr lang="tr-TR" smtClean="0"/>
              <a:t>27.07.2021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57B1AF1-4C38-4C30-A15B-7FCC1EF9EDF0}"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FF1B169-6D92-491A-8DAD-4CA61C6026BB}" type="datetimeFigureOut">
              <a:rPr lang="tr-TR" smtClean="0"/>
              <a:t>27.07.2021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57B1AF1-4C38-4C30-A15B-7FCC1EF9EDF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1B169-6D92-491A-8DAD-4CA61C6026BB}" type="datetimeFigureOut">
              <a:rPr lang="tr-TR" smtClean="0"/>
              <a:t>27.07.2021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57B1AF1-4C38-4C30-A15B-7FCC1EF9EDF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FF1B169-6D92-491A-8DAD-4CA61C6026BB}" type="datetimeFigureOut">
              <a:rPr lang="tr-TR" smtClean="0"/>
              <a:t>27.07.2021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57B1AF1-4C38-4C30-A15B-7FCC1EF9EDF0}"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FF1B169-6D92-491A-8DAD-4CA61C6026BB}" type="datetimeFigureOut">
              <a:rPr lang="tr-TR" smtClean="0"/>
              <a:t>27.07.2021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57B1AF1-4C38-4C30-A15B-7FCC1EF9EDF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FF1B169-6D92-491A-8DAD-4CA61C6026BB}" type="datetimeFigureOut">
              <a:rPr lang="tr-TR" smtClean="0"/>
              <a:t>27.07.2021</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57B1AF1-4C38-4C30-A15B-7FCC1EF9EDF0}"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JXXsqGSwJqM" TargetMode="External"/><Relationship Id="rId2" Type="http://schemas.openxmlformats.org/officeDocument/2006/relationships/hyperlink" Target="https://www.youtube.com/watch?v=qukZmb9ZJXw" TargetMode="External"/><Relationship Id="rId1" Type="http://schemas.openxmlformats.org/officeDocument/2006/relationships/slideLayout" Target="../slideLayouts/slideLayout2.xml"/><Relationship Id="rId4" Type="http://schemas.openxmlformats.org/officeDocument/2006/relationships/hyperlink" Target="https://www.youtube.com/watch?v=Jn7AYLlVhP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txBox="1">
            <a:spLocks/>
          </p:cNvSpPr>
          <p:nvPr/>
        </p:nvSpPr>
        <p:spPr>
          <a:xfrm>
            <a:off x="762000" y="685800"/>
            <a:ext cx="7543800" cy="3886200"/>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tr-TR" sz="3200" b="1" dirty="0" smtClean="0">
                <a:solidFill>
                  <a:schemeClr val="bg1"/>
                </a:solidFill>
                <a:latin typeface="Calibri" panose="020F0502020204030204" pitchFamily="34" charset="0"/>
                <a:cs typeface="Calibri" panose="020F0502020204030204" pitchFamily="34" charset="0"/>
              </a:rPr>
              <a:t>15 TEMMUZ DEMOKRASİ ZAFERİ </a:t>
            </a:r>
          </a:p>
          <a:p>
            <a:pPr algn="ctr"/>
            <a:r>
              <a:rPr lang="tr-TR" sz="3200" b="1" dirty="0" smtClean="0">
                <a:solidFill>
                  <a:schemeClr val="bg1"/>
                </a:solidFill>
                <a:latin typeface="Calibri" panose="020F0502020204030204" pitchFamily="34" charset="0"/>
                <a:cs typeface="Calibri" panose="020F0502020204030204" pitchFamily="34" charset="0"/>
              </a:rPr>
              <a:t>ve </a:t>
            </a:r>
          </a:p>
          <a:p>
            <a:pPr algn="ctr"/>
            <a:r>
              <a:rPr lang="tr-TR" sz="3200" b="1" dirty="0" smtClean="0">
                <a:solidFill>
                  <a:schemeClr val="bg1"/>
                </a:solidFill>
                <a:latin typeface="Calibri" panose="020F0502020204030204" pitchFamily="34" charset="0"/>
                <a:cs typeface="Calibri" panose="020F0502020204030204" pitchFamily="34" charset="0"/>
              </a:rPr>
              <a:t>ŞEHİTLERİ ANMA PROGRAMI</a:t>
            </a:r>
            <a:endParaRPr lang="tr-TR"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6425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836712"/>
            <a:ext cx="7543800" cy="3886200"/>
          </a:xfrm>
        </p:spPr>
        <p:txBody>
          <a:bodyPr/>
          <a:lstStyle/>
          <a:p>
            <a:r>
              <a:rPr lang="tr-TR" dirty="0" smtClean="0"/>
              <a:t>15 Temmuz Darbe girişimini hepimiz yaşadık.</a:t>
            </a:r>
          </a:p>
          <a:p>
            <a:endParaRPr lang="tr-TR" dirty="0" smtClean="0"/>
          </a:p>
          <a:p>
            <a:r>
              <a:rPr lang="tr-TR" dirty="0" smtClean="0"/>
              <a:t>Millet olarak bu işgale razı olmadık.</a:t>
            </a:r>
          </a:p>
          <a:p>
            <a:endParaRPr lang="tr-TR" dirty="0" smtClean="0"/>
          </a:p>
          <a:p>
            <a:pPr algn="just"/>
            <a:r>
              <a:rPr lang="tr-TR" dirty="0" smtClean="0"/>
              <a:t>Bir daha bu ülkede kimsenin milletin iradesine, vatanımızın bütünlüğüne göz dikemeyeceğini, milli </a:t>
            </a:r>
            <a:r>
              <a:rPr lang="tr-TR" dirty="0"/>
              <a:t>birlik ve beraberliğimizin gücünü tüm dünyaya gösterdik</a:t>
            </a:r>
            <a:r>
              <a:rPr lang="tr-TR" dirty="0" smtClean="0"/>
              <a:t>.</a:t>
            </a:r>
          </a:p>
          <a:p>
            <a:endParaRPr lang="tr-TR" dirty="0" smtClean="0"/>
          </a:p>
        </p:txBody>
      </p:sp>
    </p:spTree>
    <p:extLst>
      <p:ext uri="{BB962C8B-B14F-4D97-AF65-F5344CB8AC3E}">
        <p14:creationId xmlns:p14="http://schemas.microsoft.com/office/powerpoint/2010/main" val="1769408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11560" y="692696"/>
            <a:ext cx="7369050" cy="5400600"/>
            <a:chOff x="611560" y="692696"/>
            <a:chExt cx="7369050" cy="5400600"/>
          </a:xfrm>
        </p:grpSpPr>
        <p:pic>
          <p:nvPicPr>
            <p:cNvPr id="16390" name="Picture 6" descr="15 Temmuz şehitleri kimler? Şehitlerin isimleri ve mesle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485" y="3111970"/>
              <a:ext cx="5953125" cy="2981326"/>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s://player.slideplayer.biz.tr/74/12395099/slides/slide_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692696"/>
              <a:ext cx="2953589" cy="221519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15 Temmuz şehitleri Haberleri - Yazılar, Videolar ve Galeri - Habertü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92696"/>
              <a:ext cx="4104456" cy="5400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3551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79512" y="404664"/>
            <a:ext cx="7543800" cy="2052228"/>
          </a:xfrm>
        </p:spPr>
        <p:txBody>
          <a:bodyPr>
            <a:normAutofit/>
          </a:bodyPr>
          <a:lstStyle/>
          <a:p>
            <a:r>
              <a:rPr lang="tr-TR" sz="2200" dirty="0" smtClean="0"/>
              <a:t>Demokrasi </a:t>
            </a:r>
          </a:p>
          <a:p>
            <a:pPr marL="0" indent="0">
              <a:buNone/>
            </a:pPr>
            <a:r>
              <a:rPr lang="tr-TR" sz="2200" dirty="0" smtClean="0"/>
              <a:t>Halkın egemenliği temeline dayana yönetim biçimidir.</a:t>
            </a:r>
            <a:endParaRPr lang="tr-TR" sz="2200" dirty="0"/>
          </a:p>
        </p:txBody>
      </p:sp>
      <p:pic>
        <p:nvPicPr>
          <p:cNvPr id="1034" name="Picture 10" descr="https://player.slideplayer.biz.tr/74/12395099/slides/slide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2244" y="672239"/>
            <a:ext cx="2168169" cy="16261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ATAY BAROSU | www.hataybarosu.org.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895" y="2708920"/>
            <a:ext cx="2897773" cy="1488505"/>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txBox="1">
            <a:spLocks/>
          </p:cNvSpPr>
          <p:nvPr/>
        </p:nvSpPr>
        <p:spPr>
          <a:xfrm>
            <a:off x="179512" y="2132112"/>
            <a:ext cx="5502874" cy="244604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just"/>
            <a:r>
              <a:rPr lang="tr-TR" sz="2200" dirty="0" smtClean="0"/>
              <a:t>İnsan Hakları</a:t>
            </a:r>
          </a:p>
          <a:p>
            <a:pPr marL="0" indent="0" algn="just">
              <a:buFont typeface="Arial" pitchFamily="34" charset="0"/>
              <a:buNone/>
            </a:pPr>
            <a:r>
              <a:rPr lang="tr-TR" sz="2200" dirty="0" smtClean="0"/>
              <a:t>Tüm insanların sahip olduğu temel hak ve özgürlüklerdir. İnsan hakları, ırk, ulus, etnik köken, din, dil ve cinsiyet ayrımı gözetmeksizin tüm insanların yararlanabileceği haklardır. Bu hakları kullanmakta herkes eşittir.</a:t>
            </a:r>
            <a:endParaRPr lang="tr-TR" sz="2200" dirty="0"/>
          </a:p>
        </p:txBody>
      </p:sp>
      <p:pic>
        <p:nvPicPr>
          <p:cNvPr id="7" name="Picture 4" descr="https://player.slideplayer.biz.tr/74/12395099/slides/slide_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1152" y="4365104"/>
            <a:ext cx="2279261" cy="1709446"/>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p:cNvSpPr txBox="1">
            <a:spLocks/>
          </p:cNvSpPr>
          <p:nvPr/>
        </p:nvSpPr>
        <p:spPr>
          <a:xfrm>
            <a:off x="191286" y="4077072"/>
            <a:ext cx="5688632" cy="2569369"/>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just"/>
            <a:r>
              <a:rPr lang="tr-TR" sz="2200" dirty="0" smtClean="0"/>
              <a:t>Laiklik</a:t>
            </a:r>
          </a:p>
          <a:p>
            <a:pPr marL="0" indent="0" algn="just">
              <a:buFont typeface="Arial" pitchFamily="34" charset="0"/>
              <a:buNone/>
            </a:pPr>
            <a:r>
              <a:rPr lang="tr-TR" sz="2200" dirty="0" smtClean="0"/>
              <a:t>Devlet ile din işlerinin ayrıldığı, devletin, din ve vicdan özgürlüğünün gerçekleşmesi bakımından yansız olmasıdır.</a:t>
            </a:r>
            <a:endParaRPr lang="tr-TR" sz="2200" dirty="0"/>
          </a:p>
        </p:txBody>
      </p:sp>
    </p:spTree>
    <p:extLst>
      <p:ext uri="{BB962C8B-B14F-4D97-AF65-F5344CB8AC3E}">
        <p14:creationId xmlns:p14="http://schemas.microsoft.com/office/powerpoint/2010/main" val="3818142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layer.slideplayer.biz.tr/74/12395099/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4392488" cy="3294366"/>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4349615" y="3933056"/>
            <a:ext cx="3634286" cy="2130444"/>
          </a:xfrm>
          <a:prstGeom prst="rect">
            <a:avLst/>
          </a:prstGeom>
        </p:spPr>
      </p:pic>
    </p:spTree>
    <p:extLst>
      <p:ext uri="{BB962C8B-B14F-4D97-AF65-F5344CB8AC3E}">
        <p14:creationId xmlns:p14="http://schemas.microsoft.com/office/powerpoint/2010/main" val="3751874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692696"/>
            <a:ext cx="7543800" cy="3886200"/>
          </a:xfrm>
        </p:spPr>
        <p:txBody>
          <a:bodyPr/>
          <a:lstStyle/>
          <a:p>
            <a:pPr algn="just"/>
            <a:r>
              <a:rPr lang="tr-TR" dirty="0" smtClean="0"/>
              <a:t>15 Temmuz gecesi yapılan darbe girişimini şiddetle kınıyoruz.</a:t>
            </a:r>
          </a:p>
          <a:p>
            <a:pPr algn="just"/>
            <a:endParaRPr lang="tr-TR" dirty="0" smtClean="0"/>
          </a:p>
          <a:p>
            <a:pPr algn="just"/>
            <a:r>
              <a:rPr lang="tr-TR" dirty="0" smtClean="0"/>
              <a:t>Her türlü darbeye karşıyız.</a:t>
            </a:r>
          </a:p>
          <a:p>
            <a:pPr algn="just"/>
            <a:endParaRPr lang="tr-TR" dirty="0" smtClean="0"/>
          </a:p>
          <a:p>
            <a:pPr algn="just"/>
            <a:r>
              <a:rPr lang="tr-TR" dirty="0" smtClean="0"/>
              <a:t>İdeolojik ayrım yapmaksızın, toplumun her kesimiyle tek yürek olup direndiğimiz bu antidemokratik girişimden sonra, ülkemizde demokrasi adına daha güzel gelişmelerin yaşanmasını ümit ediyoruz.</a:t>
            </a:r>
            <a:endParaRPr lang="tr-TR" dirty="0"/>
          </a:p>
        </p:txBody>
      </p:sp>
    </p:spTree>
    <p:extLst>
      <p:ext uri="{BB962C8B-B14F-4D97-AF65-F5344CB8AC3E}">
        <p14:creationId xmlns:p14="http://schemas.microsoft.com/office/powerpoint/2010/main" val="2066148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620688"/>
            <a:ext cx="8136904" cy="1752600"/>
          </a:xfrm>
        </p:spPr>
        <p:txBody>
          <a:bodyPr/>
          <a:lstStyle/>
          <a:p>
            <a:pPr algn="ctr"/>
            <a:r>
              <a:rPr lang="tr-TR" sz="2800" b="1" dirty="0">
                <a:solidFill>
                  <a:schemeClr val="bg1"/>
                </a:solidFill>
              </a:rPr>
              <a:t>15 TEMMUZ </a:t>
            </a:r>
            <a:endParaRPr lang="tr-TR" sz="2800" b="1" dirty="0" smtClean="0">
              <a:solidFill>
                <a:schemeClr val="bg1"/>
              </a:solidFill>
            </a:endParaRPr>
          </a:p>
          <a:p>
            <a:pPr algn="ctr"/>
            <a:r>
              <a:rPr lang="tr-TR" sz="2800" b="1" dirty="0" smtClean="0">
                <a:solidFill>
                  <a:schemeClr val="bg1"/>
                </a:solidFill>
              </a:rPr>
              <a:t>DARBE </a:t>
            </a:r>
            <a:r>
              <a:rPr lang="tr-TR" sz="2800" b="1" dirty="0">
                <a:solidFill>
                  <a:schemeClr val="bg1"/>
                </a:solidFill>
              </a:rPr>
              <a:t>GİRİŞİMİNE YÖNELİK ULUSLARARASI TEPKİLER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081" y="3356992"/>
            <a:ext cx="476383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492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25741" y="260647"/>
            <a:ext cx="7416824" cy="3323987"/>
          </a:xfrm>
          <a:prstGeom prst="rect">
            <a:avLst/>
          </a:prstGeom>
        </p:spPr>
        <p:txBody>
          <a:bodyPr wrap="square">
            <a:spAutoFit/>
          </a:bodyPr>
          <a:lstStyle/>
          <a:p>
            <a:pPr marL="342900" indent="-342900" algn="just">
              <a:buFont typeface="Arial" pitchFamily="34" charset="0"/>
              <a:buChar char="•"/>
            </a:pPr>
            <a:r>
              <a:rPr lang="tr-TR" sz="2400" dirty="0" smtClean="0">
                <a:solidFill>
                  <a:schemeClr val="bg1"/>
                </a:solidFill>
              </a:rPr>
              <a:t>AA muhabirlerinin derlediği bilgilere göre, 15 Temmuz Cuma günü saat 22.00’da başlayan </a:t>
            </a:r>
            <a:r>
              <a:rPr lang="tr-TR" sz="2400" dirty="0" err="1" smtClean="0">
                <a:solidFill>
                  <a:schemeClr val="bg1"/>
                </a:solidFill>
              </a:rPr>
              <a:t>FETÖ’nün</a:t>
            </a:r>
            <a:r>
              <a:rPr lang="tr-TR" sz="2400" dirty="0" smtClean="0">
                <a:solidFill>
                  <a:schemeClr val="bg1"/>
                </a:solidFill>
              </a:rPr>
              <a:t> darbe girişimi, 16 Temmuz Cumartesi günü saat 20.02’de bertaraf edildi. </a:t>
            </a:r>
          </a:p>
          <a:p>
            <a:pPr algn="just"/>
            <a:endParaRPr lang="tr-TR" sz="2400" dirty="0">
              <a:solidFill>
                <a:schemeClr val="bg1"/>
              </a:solidFill>
            </a:endParaRPr>
          </a:p>
          <a:p>
            <a:pPr marL="342900" indent="-342900" algn="just">
              <a:buFont typeface="Arial" pitchFamily="34" charset="0"/>
              <a:buChar char="•"/>
            </a:pPr>
            <a:r>
              <a:rPr lang="tr-TR" sz="2400" dirty="0" smtClean="0">
                <a:solidFill>
                  <a:schemeClr val="bg1"/>
                </a:solidFill>
              </a:rPr>
              <a:t>Bu süreci yabancı basında dikkatli bir şekilde takip etmiştir. </a:t>
            </a:r>
          </a:p>
          <a:p>
            <a:pPr algn="just"/>
            <a:endParaRPr lang="tr-TR" sz="2400" dirty="0"/>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736" y="3566053"/>
            <a:ext cx="4608512" cy="228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551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052736"/>
            <a:ext cx="7622232" cy="4111352"/>
          </a:xfrm>
        </p:spPr>
        <p:txBody>
          <a:bodyPr>
            <a:noAutofit/>
          </a:bodyPr>
          <a:lstStyle/>
          <a:p>
            <a:pPr algn="just"/>
            <a:r>
              <a:rPr lang="tr-TR" sz="2200" dirty="0"/>
              <a:t>15 Temmuz Darbe Girişimi sonrası </a:t>
            </a:r>
            <a:r>
              <a:rPr lang="tr-TR" sz="2200" dirty="0" smtClean="0"/>
              <a:t>ülkelerin, uluslararası </a:t>
            </a:r>
            <a:r>
              <a:rPr lang="tr-TR" sz="2200" dirty="0"/>
              <a:t>örgütlerin ve kişilerin açıklamaları </a:t>
            </a:r>
            <a:r>
              <a:rPr lang="tr-TR" sz="2200" dirty="0" smtClean="0"/>
              <a:t>şu şekilde olmuştur:</a:t>
            </a:r>
          </a:p>
          <a:p>
            <a:pPr algn="just"/>
            <a:endParaRPr lang="tr-TR" sz="2200" dirty="0"/>
          </a:p>
          <a:p>
            <a:pPr lvl="0" algn="just"/>
            <a:r>
              <a:rPr lang="tr-TR" sz="2200" dirty="0"/>
              <a:t>Almanya Başbakanı Angela Merkel: </a:t>
            </a:r>
            <a:endParaRPr lang="tr-TR" sz="2200" dirty="0" smtClean="0"/>
          </a:p>
          <a:p>
            <a:pPr marL="0" lvl="0" indent="0" algn="just">
              <a:buNone/>
            </a:pPr>
            <a:r>
              <a:rPr lang="tr-TR" sz="2200" dirty="0" smtClean="0"/>
              <a:t>“Bütün </a:t>
            </a:r>
            <a:r>
              <a:rPr lang="tr-TR" sz="2200" dirty="0"/>
              <a:t>Alman hükûmeti adına, Türk askerî birliklerinin, ülkesinin seçilmiş hükûmetini ve seçilmiş cumhurbaşkanını zor kullanarak devirme girişimini en sert bir şekilde kınıyorum. Tankların sokaklarda olması ve halka karşı hava saldırısında bulunulması hukuk </a:t>
            </a:r>
            <a:r>
              <a:rPr lang="tr-TR" sz="2200" dirty="0" smtClean="0"/>
              <a:t>dışıdır" </a:t>
            </a:r>
            <a:r>
              <a:rPr lang="tr-TR" sz="2200" dirty="0"/>
              <a:t>şeklinde yaptığı açıklama ile Türk devletinin ve milletinin yanında olduklarını bildirmişlerdir. </a:t>
            </a:r>
          </a:p>
        </p:txBody>
      </p:sp>
    </p:spTree>
    <p:extLst>
      <p:ext uri="{BB962C8B-B14F-4D97-AF65-F5344CB8AC3E}">
        <p14:creationId xmlns:p14="http://schemas.microsoft.com/office/powerpoint/2010/main" val="3231171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052736"/>
            <a:ext cx="7543800" cy="3886200"/>
          </a:xfrm>
        </p:spPr>
        <p:txBody>
          <a:bodyPr>
            <a:normAutofit fontScale="92500" lnSpcReduction="10000"/>
          </a:bodyPr>
          <a:lstStyle/>
          <a:p>
            <a:pPr lvl="0" algn="just"/>
            <a:r>
              <a:rPr lang="tr-TR" dirty="0"/>
              <a:t>Eski Amerika Birleşik Devletleri Başkanı Barack Obama</a:t>
            </a:r>
            <a:r>
              <a:rPr lang="tr-TR" dirty="0" smtClean="0"/>
              <a:t>:</a:t>
            </a:r>
          </a:p>
          <a:p>
            <a:pPr marL="0" lvl="0" indent="0" algn="just">
              <a:buNone/>
            </a:pPr>
            <a:endParaRPr lang="tr-TR" dirty="0" smtClean="0"/>
          </a:p>
          <a:p>
            <a:pPr marL="0" lvl="0" indent="0" algn="just">
              <a:buNone/>
            </a:pPr>
            <a:r>
              <a:rPr lang="tr-TR" dirty="0" smtClean="0"/>
              <a:t> “Demokratik </a:t>
            </a:r>
            <a:r>
              <a:rPr lang="tr-TR" dirty="0"/>
              <a:t>yollarla seçilmiş Türk hükûmetini destekliyoruz</a:t>
            </a:r>
            <a:r>
              <a:rPr lang="tr-TR" dirty="0" smtClean="0"/>
              <a:t>.” ifadelerine </a:t>
            </a:r>
            <a:r>
              <a:rPr lang="tr-TR" dirty="0"/>
              <a:t>yer vermiştir. </a:t>
            </a:r>
            <a:endParaRPr lang="tr-TR" dirty="0" smtClean="0"/>
          </a:p>
          <a:p>
            <a:pPr lvl="0" algn="just"/>
            <a:endParaRPr lang="tr-TR" dirty="0"/>
          </a:p>
          <a:p>
            <a:pPr lvl="0" algn="just"/>
            <a:r>
              <a:rPr lang="tr-TR" dirty="0"/>
              <a:t>Arjantin Dışişleri Bakanı Susana </a:t>
            </a:r>
            <a:r>
              <a:rPr lang="tr-TR" dirty="0" err="1"/>
              <a:t>Malcorra</a:t>
            </a:r>
            <a:r>
              <a:rPr lang="tr-TR" dirty="0" smtClean="0"/>
              <a:t>:</a:t>
            </a:r>
          </a:p>
          <a:p>
            <a:pPr marL="0" lvl="0" indent="0" algn="just">
              <a:buNone/>
            </a:pPr>
            <a:endParaRPr lang="tr-TR" dirty="0" smtClean="0"/>
          </a:p>
          <a:p>
            <a:pPr marL="0" lvl="0" indent="0" algn="just">
              <a:buNone/>
            </a:pPr>
            <a:r>
              <a:rPr lang="tr-TR" dirty="0" smtClean="0"/>
              <a:t> “Türkiye'de </a:t>
            </a:r>
            <a:r>
              <a:rPr lang="tr-TR" dirty="0"/>
              <a:t>gerçekleşen olayları endişe ile takip ediyoruz. Olayların anayasal mekanizmalar çerçevesinde insan haklarına saygılı ve barışçıl şekilde çözüme kavuşmasını umut ediyoruz</a:t>
            </a:r>
            <a:r>
              <a:rPr lang="tr-TR" dirty="0" smtClean="0"/>
              <a:t>.” şeklinde </a:t>
            </a:r>
            <a:r>
              <a:rPr lang="tr-TR" dirty="0"/>
              <a:t>açıklamalarda bulunmuştur. </a:t>
            </a:r>
          </a:p>
          <a:p>
            <a:endParaRPr lang="tr-TR" dirty="0"/>
          </a:p>
        </p:txBody>
      </p:sp>
    </p:spTree>
    <p:extLst>
      <p:ext uri="{BB962C8B-B14F-4D97-AF65-F5344CB8AC3E}">
        <p14:creationId xmlns:p14="http://schemas.microsoft.com/office/powerpoint/2010/main" val="3355961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908720"/>
            <a:ext cx="7920880" cy="4968552"/>
          </a:xfrm>
        </p:spPr>
        <p:txBody>
          <a:bodyPr>
            <a:normAutofit lnSpcReduction="10000"/>
          </a:bodyPr>
          <a:lstStyle/>
          <a:p>
            <a:pPr lvl="0" algn="just"/>
            <a:r>
              <a:rPr lang="tr-TR" sz="2200" dirty="0"/>
              <a:t>Azerbaycan Cumhurbaşkanı İlham Aliyev</a:t>
            </a:r>
            <a:r>
              <a:rPr lang="tr-TR" sz="2200" dirty="0" smtClean="0"/>
              <a:t>:</a:t>
            </a:r>
          </a:p>
          <a:p>
            <a:pPr lvl="0" algn="just"/>
            <a:endParaRPr lang="tr-TR" sz="2200" dirty="0" smtClean="0"/>
          </a:p>
          <a:p>
            <a:pPr marL="0" lvl="0" indent="0" algn="just">
              <a:buNone/>
            </a:pPr>
            <a:r>
              <a:rPr lang="tr-TR" sz="2200" dirty="0" smtClean="0"/>
              <a:t> “Türkiye'de </a:t>
            </a:r>
            <a:r>
              <a:rPr lang="tr-TR" sz="2200" dirty="0"/>
              <a:t>yaşanan olaylar bir yandan Türkiye devletine, diğer yandan Türk halkına, onun iradesine ve seçimine karşı işlenen korkunç bir cinayettir. Türk milletinin ulusal çıkarlarına, ülkenin demokratik yapısına ve hukukun egemenliğine karşı yapılan darbe girişimini kınıyor ve Türk vatandaşlarının demokratik yolla seçtiği iktidarı sonuna kadar destekliyoruz</a:t>
            </a:r>
            <a:r>
              <a:rPr lang="tr-TR" sz="2200" dirty="0" smtClean="0"/>
              <a:t>.” </a:t>
            </a:r>
            <a:r>
              <a:rPr lang="tr-TR" sz="2200" dirty="0"/>
              <a:t>demiştir</a:t>
            </a:r>
            <a:r>
              <a:rPr lang="tr-TR" sz="2200" dirty="0" smtClean="0"/>
              <a:t>.</a:t>
            </a:r>
          </a:p>
          <a:p>
            <a:pPr lvl="0" algn="just"/>
            <a:endParaRPr lang="tr-TR" sz="2200" dirty="0"/>
          </a:p>
          <a:p>
            <a:pPr algn="just"/>
            <a:r>
              <a:rPr lang="tr-TR" sz="2200" dirty="0"/>
              <a:t> </a:t>
            </a:r>
            <a:r>
              <a:rPr lang="tr-TR" sz="2200" dirty="0" smtClean="0"/>
              <a:t>Brezilya</a:t>
            </a:r>
            <a:r>
              <a:rPr lang="tr-TR" sz="2200" dirty="0"/>
              <a:t>, Belçika, Arnavutluk, Bosna-Hersek, Bulgaristan, Çin, Estonya, Filistin, Fransa, Gürcistan, İspanya, İtalya, Hollanda, Kanada, Rusya, </a:t>
            </a:r>
            <a:r>
              <a:rPr lang="tr-TR" sz="2200" dirty="0" err="1"/>
              <a:t>Ukranya</a:t>
            </a:r>
            <a:r>
              <a:rPr lang="tr-TR" sz="2200" dirty="0"/>
              <a:t> gibi  birçok ülke Ülkemize yönelik yapılan darbe girişimini kınadıklarına dair açıklamalarda bulunmuşlardır.</a:t>
            </a:r>
          </a:p>
          <a:p>
            <a:endParaRPr lang="tr-TR" dirty="0"/>
          </a:p>
        </p:txBody>
      </p:sp>
    </p:spTree>
    <p:extLst>
      <p:ext uri="{BB962C8B-B14F-4D97-AF65-F5344CB8AC3E}">
        <p14:creationId xmlns:p14="http://schemas.microsoft.com/office/powerpoint/2010/main" val="3886282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459432"/>
            <a:ext cx="7543800" cy="3886200"/>
          </a:xfrm>
        </p:spPr>
        <p:txBody>
          <a:bodyPr/>
          <a:lstStyle/>
          <a:p>
            <a:r>
              <a:rPr lang="tr-TR" dirty="0" smtClean="0"/>
              <a:t>Darbe</a:t>
            </a:r>
          </a:p>
          <a:p>
            <a:pPr marL="0" indent="0">
              <a:buNone/>
            </a:pPr>
            <a:endParaRPr lang="tr-TR" dirty="0" smtClean="0"/>
          </a:p>
          <a:p>
            <a:pPr marL="0" indent="0">
              <a:buNone/>
            </a:pPr>
            <a:r>
              <a:rPr lang="tr-TR" dirty="0" smtClean="0"/>
              <a:t>Bir ülkede baskı kurarak, zor kullanarak veya demokratik yollardan yararlanarak hükümeti istifa ettirme, rejimi değiştirecek biçimde yönetimi ele geçirme eylemidir.</a:t>
            </a:r>
            <a:endParaRPr lang="tr-TR" dirty="0"/>
          </a:p>
        </p:txBody>
      </p:sp>
      <p:pic>
        <p:nvPicPr>
          <p:cNvPr id="7174" name="Picture 6" descr="15 Temmuz darbe girişiminin 3. yılı - Son Dakika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068960"/>
            <a:ext cx="4968552" cy="274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73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908720"/>
            <a:ext cx="7776864" cy="4248472"/>
          </a:xfrm>
        </p:spPr>
        <p:txBody>
          <a:bodyPr>
            <a:normAutofit fontScale="92500"/>
          </a:bodyPr>
          <a:lstStyle/>
          <a:p>
            <a:pPr algn="just"/>
            <a:r>
              <a:rPr lang="tr-TR" dirty="0"/>
              <a:t>Uluslararası organizasyonlarda </a:t>
            </a:r>
            <a:r>
              <a:rPr lang="tr-TR" dirty="0" smtClean="0"/>
              <a:t>15 Temmuz </a:t>
            </a:r>
            <a:r>
              <a:rPr lang="tr-TR" dirty="0"/>
              <a:t>darbe girişimini kınadıklarına dair birçok açıklamada bulunmuştur. </a:t>
            </a:r>
            <a:endParaRPr lang="tr-TR" dirty="0" smtClean="0"/>
          </a:p>
          <a:p>
            <a:pPr algn="just"/>
            <a:endParaRPr lang="tr-TR" dirty="0"/>
          </a:p>
          <a:p>
            <a:pPr lvl="0" algn="just"/>
            <a:r>
              <a:rPr lang="tr-TR" dirty="0"/>
              <a:t>Avrupa Birliği ve Avrupa Konseyi yaptığı açıklamada özet olarak şu cümlelere yer </a:t>
            </a:r>
            <a:r>
              <a:rPr lang="tr-TR" dirty="0" smtClean="0"/>
              <a:t>vermiştir: </a:t>
            </a:r>
          </a:p>
          <a:p>
            <a:pPr marL="0" lvl="0" indent="0" algn="just">
              <a:buNone/>
            </a:pPr>
            <a:endParaRPr lang="tr-TR" dirty="0" smtClean="0"/>
          </a:p>
          <a:p>
            <a:pPr marL="0" lvl="0" indent="0" algn="just">
              <a:buNone/>
            </a:pPr>
            <a:r>
              <a:rPr lang="tr-TR" dirty="0"/>
              <a:t>  </a:t>
            </a:r>
            <a:r>
              <a:rPr lang="tr-TR" dirty="0" smtClean="0"/>
              <a:t>  “Üye </a:t>
            </a:r>
            <a:r>
              <a:rPr lang="tr-TR" dirty="0"/>
              <a:t>ülkemiz </a:t>
            </a:r>
            <a:r>
              <a:rPr lang="tr-TR" dirty="0" smtClean="0"/>
              <a:t>Türkiye’yi, Türkiye'nin </a:t>
            </a:r>
            <a:r>
              <a:rPr lang="tr-TR" dirty="0"/>
              <a:t>demokratik kurumlarını ve yöneticilerini destekliyoruz. Şimdi önemli olan, düzeni sağlamak, sükunet ile demokratik kurum ve prensipleri savunmaktır. Avrupa Konseyi Parlamenterler Meclisi ve tüm Avrupa Konseyi kurumları destek için Türkiye'nin yanındadır</a:t>
            </a:r>
            <a:r>
              <a:rPr lang="tr-TR" dirty="0" smtClean="0"/>
              <a:t>.” </a:t>
            </a:r>
            <a:endParaRPr lang="tr-TR" dirty="0"/>
          </a:p>
          <a:p>
            <a:endParaRPr lang="tr-TR" sz="2400" dirty="0"/>
          </a:p>
        </p:txBody>
      </p:sp>
    </p:spTree>
    <p:extLst>
      <p:ext uri="{BB962C8B-B14F-4D97-AF65-F5344CB8AC3E}">
        <p14:creationId xmlns:p14="http://schemas.microsoft.com/office/powerpoint/2010/main" val="1293615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lvl="0" algn="just"/>
            <a:r>
              <a:rPr lang="tr-TR" sz="2200" dirty="0"/>
              <a:t>Birleşmiş Milletler Genel sekreter sözcüsü ise şu cümleleri </a:t>
            </a:r>
            <a:r>
              <a:rPr lang="tr-TR" sz="2200" dirty="0" smtClean="0"/>
              <a:t>kullanmıştır:</a:t>
            </a:r>
          </a:p>
          <a:p>
            <a:pPr marL="0" lvl="0" indent="0" algn="just">
              <a:buNone/>
            </a:pPr>
            <a:r>
              <a:rPr lang="tr-TR" sz="2200" dirty="0"/>
              <a:t>	</a:t>
            </a:r>
            <a:endParaRPr lang="tr-TR" sz="2200" dirty="0" smtClean="0"/>
          </a:p>
          <a:p>
            <a:pPr marL="0" lvl="0" indent="0" algn="just">
              <a:buNone/>
            </a:pPr>
            <a:r>
              <a:rPr lang="tr-TR" sz="2200" dirty="0"/>
              <a:t> </a:t>
            </a:r>
            <a:r>
              <a:rPr lang="tr-TR" sz="2200" dirty="0" smtClean="0"/>
              <a:t>   “Birleşmiş </a:t>
            </a:r>
            <a:r>
              <a:rPr lang="tr-TR" sz="2200" dirty="0"/>
              <a:t>Milletler genel sekreteri, askerî müdahalenin kabul edilemez olduğunu </a:t>
            </a:r>
            <a:r>
              <a:rPr lang="tr-TR" sz="2200" dirty="0" smtClean="0"/>
              <a:t>vurgulamıştır. Ayrıca, </a:t>
            </a:r>
            <a:r>
              <a:rPr lang="tr-TR" sz="2200" dirty="0"/>
              <a:t>d</a:t>
            </a:r>
            <a:r>
              <a:rPr lang="tr-TR" sz="2200" dirty="0" smtClean="0"/>
              <a:t>emokrasi </a:t>
            </a:r>
            <a:r>
              <a:rPr lang="tr-TR" sz="2200" dirty="0"/>
              <a:t>ilkelerine uyum içerisinde, sivil kanun ve anayasal düzenin hızlı ve barışçıl şekilde </a:t>
            </a:r>
            <a:r>
              <a:rPr lang="tr-TR" sz="2200" dirty="0" smtClean="0"/>
              <a:t>sağlanmasının </a:t>
            </a:r>
            <a:r>
              <a:rPr lang="tr-TR" sz="2200" dirty="0"/>
              <a:t>önemli </a:t>
            </a:r>
            <a:r>
              <a:rPr lang="tr-TR" sz="2200" dirty="0" smtClean="0"/>
              <a:t>olacağını belirtmiştir.”</a:t>
            </a:r>
            <a:endParaRPr lang="tr-TR" sz="2200" dirty="0"/>
          </a:p>
          <a:p>
            <a:pPr marL="0" lvl="0" indent="0" algn="just">
              <a:buNone/>
            </a:pPr>
            <a:endParaRPr lang="tr-TR" dirty="0"/>
          </a:p>
        </p:txBody>
      </p:sp>
    </p:spTree>
    <p:extLst>
      <p:ext uri="{BB962C8B-B14F-4D97-AF65-F5344CB8AC3E}">
        <p14:creationId xmlns:p14="http://schemas.microsoft.com/office/powerpoint/2010/main" val="82458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lgn="just"/>
            <a:r>
              <a:rPr lang="tr-TR" sz="2200" dirty="0"/>
              <a:t>NATO ise; </a:t>
            </a:r>
            <a:endParaRPr lang="tr-TR" sz="2200" dirty="0" smtClean="0"/>
          </a:p>
          <a:p>
            <a:pPr marL="0" lvl="0" indent="0" algn="just">
              <a:buNone/>
            </a:pPr>
            <a:endParaRPr lang="tr-TR" sz="2200" dirty="0"/>
          </a:p>
          <a:p>
            <a:pPr marL="0" lvl="0" indent="0" algn="just">
              <a:buNone/>
            </a:pPr>
            <a:r>
              <a:rPr lang="tr-TR" sz="2200" dirty="0" smtClean="0"/>
              <a:t>“</a:t>
            </a:r>
            <a:r>
              <a:rPr lang="tr-TR" sz="2200" dirty="0"/>
              <a:t>Türk halkı ve siyasi partilerinin demokrasi ve demokratik yollarla seçilmiş </a:t>
            </a:r>
            <a:r>
              <a:rPr lang="tr-TR" sz="2200" dirty="0" smtClean="0"/>
              <a:t>hükümete </a:t>
            </a:r>
            <a:r>
              <a:rPr lang="tr-TR" sz="2200" dirty="0"/>
              <a:t>gösterdiği güçlü destekten memnuniyet duyuyorum” ifadelerine yer vererek 15 Temmuz darbe girişiminde Türk Halkının ve Devletinin yanında olduklarını göstermişlerdir. </a:t>
            </a:r>
          </a:p>
          <a:p>
            <a:endParaRPr lang="tr-TR" dirty="0"/>
          </a:p>
        </p:txBody>
      </p:sp>
    </p:spTree>
    <p:extLst>
      <p:ext uri="{BB962C8B-B14F-4D97-AF65-F5344CB8AC3E}">
        <p14:creationId xmlns:p14="http://schemas.microsoft.com/office/powerpoint/2010/main" val="3492715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424936" cy="5760640"/>
          </a:xfrm>
        </p:spPr>
        <p:txBody>
          <a:bodyPr>
            <a:normAutofit fontScale="55000" lnSpcReduction="20000"/>
          </a:bodyPr>
          <a:lstStyle/>
          <a:p>
            <a:pPr algn="just"/>
            <a:r>
              <a:rPr lang="tr-TR" sz="3800" dirty="0"/>
              <a:t>Uluslararası </a:t>
            </a:r>
            <a:r>
              <a:rPr lang="tr-TR" sz="3800" dirty="0" smtClean="0"/>
              <a:t>gazetelere </a:t>
            </a:r>
            <a:r>
              <a:rPr lang="tr-TR" sz="3800" dirty="0"/>
              <a:t>bakıldığı zaman genel olarak bu darbe girişiminde Türk Milletinin başarılarından söz edilmektedir. Bu gazetelerden bazılarına değinecek olursak</a:t>
            </a:r>
            <a:r>
              <a:rPr lang="tr-TR" sz="3800" dirty="0" smtClean="0"/>
              <a:t>;</a:t>
            </a:r>
          </a:p>
          <a:p>
            <a:pPr marL="0" indent="0" algn="just">
              <a:buNone/>
            </a:pPr>
            <a:r>
              <a:rPr lang="tr-TR" sz="3800" dirty="0" smtClean="0"/>
              <a:t> </a:t>
            </a:r>
            <a:endParaRPr lang="tr-TR" sz="3800" dirty="0"/>
          </a:p>
          <a:p>
            <a:pPr algn="just"/>
            <a:r>
              <a:rPr lang="tr-TR" sz="3800" b="1" i="1" dirty="0"/>
              <a:t>THE SUNDAY TİMES</a:t>
            </a:r>
            <a:r>
              <a:rPr lang="tr-TR" sz="3800" b="1" dirty="0"/>
              <a:t>  </a:t>
            </a:r>
            <a:r>
              <a:rPr lang="tr-TR" sz="3800" dirty="0"/>
              <a:t>gazetesi; “Türkler, darbeyi ezip geçti” manşetini </a:t>
            </a:r>
            <a:r>
              <a:rPr lang="tr-TR" sz="3800" dirty="0" smtClean="0"/>
              <a:t>attı.</a:t>
            </a:r>
          </a:p>
          <a:p>
            <a:pPr algn="just"/>
            <a:endParaRPr lang="tr-TR" sz="3800" dirty="0"/>
          </a:p>
          <a:p>
            <a:pPr algn="just"/>
            <a:r>
              <a:rPr lang="tr-TR" sz="3800" dirty="0"/>
              <a:t>ABD’de yayınlanan </a:t>
            </a:r>
            <a:r>
              <a:rPr lang="tr-TR" sz="3800" b="1" i="1" dirty="0"/>
              <a:t>THE NEW YORK TİMES</a:t>
            </a:r>
            <a:r>
              <a:rPr lang="tr-TR" sz="3800" dirty="0"/>
              <a:t> gazetesi; “Türkiye’de hafta sonunda yaşananlar Türklerin demokrasiye bağlılığının göstergesi oldu” şeklinde ifadelere yer vermiştir. </a:t>
            </a:r>
            <a:endParaRPr lang="tr-TR" sz="3800" dirty="0" smtClean="0"/>
          </a:p>
          <a:p>
            <a:pPr algn="just"/>
            <a:endParaRPr lang="tr-TR" sz="3800" dirty="0"/>
          </a:p>
          <a:p>
            <a:pPr algn="just"/>
            <a:r>
              <a:rPr lang="tr-TR" sz="3800" dirty="0"/>
              <a:t>Fransız </a:t>
            </a:r>
            <a:r>
              <a:rPr lang="tr-TR" sz="3800" b="1" i="1" dirty="0"/>
              <a:t>LE MONDE</a:t>
            </a:r>
            <a:r>
              <a:rPr lang="tr-TR" sz="3800" dirty="0"/>
              <a:t> gazetesi; “Halk darbeye karşı durdu” manşetini attı</a:t>
            </a:r>
            <a:r>
              <a:rPr lang="tr-TR" sz="3800" dirty="0" smtClean="0"/>
              <a:t>.</a:t>
            </a:r>
          </a:p>
          <a:p>
            <a:pPr algn="just"/>
            <a:endParaRPr lang="tr-TR" sz="3800" dirty="0"/>
          </a:p>
          <a:p>
            <a:pPr algn="just"/>
            <a:r>
              <a:rPr lang="tr-TR" sz="3800" dirty="0"/>
              <a:t>İsrail’in </a:t>
            </a:r>
            <a:r>
              <a:rPr lang="tr-TR" sz="3800" b="1" i="1" dirty="0"/>
              <a:t>THE JERUSSALEM POST</a:t>
            </a:r>
            <a:r>
              <a:rPr lang="tr-TR" sz="3800" dirty="0"/>
              <a:t> gazetesinde ise; “20. yüzyıl zihniyetiyle yapılan darbe girişimi 21. </a:t>
            </a:r>
            <a:r>
              <a:rPr lang="tr-TR" sz="3800" dirty="0" smtClean="0"/>
              <a:t>yüzyıl </a:t>
            </a:r>
            <a:r>
              <a:rPr lang="tr-TR" sz="3800" dirty="0"/>
              <a:t>teknolojisi ve halkın gücü sayesinde yenilgiye uğratıldı” ifadelerine yer vermiştir. </a:t>
            </a:r>
          </a:p>
          <a:p>
            <a:endParaRPr lang="tr-TR" dirty="0"/>
          </a:p>
        </p:txBody>
      </p:sp>
    </p:spTree>
    <p:extLst>
      <p:ext uri="{BB962C8B-B14F-4D97-AF65-F5344CB8AC3E}">
        <p14:creationId xmlns:p14="http://schemas.microsoft.com/office/powerpoint/2010/main" val="3008687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060848"/>
            <a:ext cx="7560840" cy="1656184"/>
          </a:xfrm>
        </p:spPr>
        <p:txBody>
          <a:bodyPr>
            <a:normAutofit fontScale="90000"/>
          </a:bodyPr>
          <a:lstStyle/>
          <a:p>
            <a:pPr algn="ctr"/>
            <a:r>
              <a:rPr lang="tr-TR" sz="3600" b="1" dirty="0" smtClean="0">
                <a:latin typeface="+mn-lt"/>
              </a:rPr>
              <a:t>DIŞ BASINDA GAZETE MANŞETLERİ</a:t>
            </a:r>
            <a:r>
              <a:rPr lang="tr-TR" sz="3600" b="1" dirty="0" smtClean="0">
                <a:latin typeface="Calibri" pitchFamily="34" charset="0"/>
              </a:rPr>
              <a:t/>
            </a:r>
            <a:br>
              <a:rPr lang="tr-TR" sz="3600" b="1" dirty="0" smtClean="0">
                <a:latin typeface="Calibri" pitchFamily="34" charset="0"/>
              </a:rPr>
            </a:br>
            <a:endParaRPr lang="tr-TR" sz="3600" b="1" dirty="0">
              <a:latin typeface="Calibri" pitchFamily="34" charset="0"/>
            </a:endParaRPr>
          </a:p>
        </p:txBody>
      </p:sp>
    </p:spTree>
    <p:extLst>
      <p:ext uri="{BB962C8B-B14F-4D97-AF65-F5344CB8AC3E}">
        <p14:creationId xmlns:p14="http://schemas.microsoft.com/office/powerpoint/2010/main" val="584862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6840760" cy="529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225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222701" y="628997"/>
            <a:ext cx="8631449" cy="5248275"/>
            <a:chOff x="222701" y="628997"/>
            <a:chExt cx="8631449" cy="5248275"/>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01" y="628997"/>
              <a:ext cx="435292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895823"/>
              <a:ext cx="3922110" cy="71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79566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454" y="548680"/>
            <a:ext cx="6912768" cy="529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77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493" y="3933056"/>
            <a:ext cx="456550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11" y="502121"/>
            <a:ext cx="428625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908720"/>
            <a:ext cx="4118458" cy="251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282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5424603"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068960"/>
            <a:ext cx="2827956"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501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Darbeler Tarihi</a:t>
            </a:r>
          </a:p>
          <a:p>
            <a:endParaRPr lang="tr-TR" dirty="0" smtClean="0"/>
          </a:p>
          <a:p>
            <a:pPr marL="0" indent="0" algn="just">
              <a:buNone/>
            </a:pPr>
            <a:r>
              <a:rPr lang="tr-TR" dirty="0" smtClean="0"/>
              <a:t>Türkiye Cumhuriyeti devletimiz kuruluşundan günümüze 6 darbe yaşamıştır. Gerçekleşen darbelerden başka yine ülkemize büyük zarar veren darbe girişimleri de olmuştur.</a:t>
            </a:r>
          </a:p>
          <a:p>
            <a:pPr marL="0" indent="0" algn="just">
              <a:buNone/>
            </a:pPr>
            <a:endParaRPr lang="tr-TR" dirty="0"/>
          </a:p>
          <a:p>
            <a:pPr marL="0" indent="0" algn="just">
              <a:buNone/>
            </a:pPr>
            <a:r>
              <a:rPr lang="tr-TR" dirty="0" smtClean="0"/>
              <a:t>Ülkemizdeki son büyük darbe girişimi 15 Temmuz 2016 tarihinde gerçekleşmiştir.</a:t>
            </a:r>
            <a:endParaRPr lang="tr-TR" dirty="0"/>
          </a:p>
        </p:txBody>
      </p:sp>
    </p:spTree>
    <p:extLst>
      <p:ext uri="{BB962C8B-B14F-4D97-AF65-F5344CB8AC3E}">
        <p14:creationId xmlns:p14="http://schemas.microsoft.com/office/powerpoint/2010/main" val="3374918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573" y="390338"/>
            <a:ext cx="4468683" cy="496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573" y="5439529"/>
            <a:ext cx="4468683" cy="64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610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5" y="476672"/>
            <a:ext cx="415846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063" y="5445224"/>
            <a:ext cx="20002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428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472" y="476881"/>
            <a:ext cx="5058824" cy="489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619" y="5445224"/>
            <a:ext cx="1656184" cy="6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740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11561" y="604372"/>
            <a:ext cx="8064896" cy="4674209"/>
            <a:chOff x="-36512" y="622954"/>
            <a:chExt cx="9143061" cy="3600387"/>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22954"/>
              <a:ext cx="4048125" cy="36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827" y="622954"/>
              <a:ext cx="5001722" cy="356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131" y="5427998"/>
            <a:ext cx="2210443" cy="62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03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2685157" y="530470"/>
            <a:ext cx="3405439" cy="4930450"/>
            <a:chOff x="179512" y="260648"/>
            <a:chExt cx="4200525" cy="6074627"/>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42005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24" y="5620900"/>
              <a:ext cx="40767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604" y="5469692"/>
            <a:ext cx="1672467" cy="66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26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1" y="620688"/>
            <a:ext cx="3210635" cy="285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76872"/>
            <a:ext cx="3045330" cy="37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637373"/>
            <a:ext cx="4464496" cy="238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18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6560" y="44624"/>
            <a:ext cx="7543800" cy="3886200"/>
          </a:xfrm>
        </p:spPr>
        <p:txBody>
          <a:bodyPr/>
          <a:lstStyle/>
          <a:p>
            <a:r>
              <a:rPr lang="tr-TR" dirty="0">
                <a:hlinkClick r:id="rId2"/>
              </a:rPr>
              <a:t>https://www.youtube.com/watch?v=qukZmb9ZJXw</a:t>
            </a:r>
            <a:endParaRPr lang="tr-TR" dirty="0"/>
          </a:p>
        </p:txBody>
      </p:sp>
      <p:sp>
        <p:nvSpPr>
          <p:cNvPr id="5" name="İçerik Yer Tutucusu 1"/>
          <p:cNvSpPr txBox="1">
            <a:spLocks/>
          </p:cNvSpPr>
          <p:nvPr/>
        </p:nvSpPr>
        <p:spPr>
          <a:xfrm>
            <a:off x="914400" y="838200"/>
            <a:ext cx="7543800" cy="3886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tr-TR" dirty="0" smtClean="0">
                <a:hlinkClick r:id="rId3"/>
              </a:rPr>
              <a:t>https://www.youtube.com/watch?v=JXXsqGSwJqM</a:t>
            </a:r>
            <a:endParaRPr lang="tr-TR" dirty="0"/>
          </a:p>
        </p:txBody>
      </p:sp>
      <p:sp>
        <p:nvSpPr>
          <p:cNvPr id="6" name="İçerik Yer Tutucusu 1"/>
          <p:cNvSpPr txBox="1">
            <a:spLocks/>
          </p:cNvSpPr>
          <p:nvPr/>
        </p:nvSpPr>
        <p:spPr>
          <a:xfrm>
            <a:off x="935048" y="1700808"/>
            <a:ext cx="7543800" cy="3886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tr-TR" dirty="0" smtClean="0">
                <a:hlinkClick r:id="rId4"/>
              </a:rPr>
              <a:t>https://www.youtube.com/watch?v=Jn7AYLlVhPI</a:t>
            </a:r>
            <a:endParaRPr lang="tr-TR" dirty="0"/>
          </a:p>
        </p:txBody>
      </p:sp>
    </p:spTree>
    <p:extLst>
      <p:ext uri="{BB962C8B-B14F-4D97-AF65-F5344CB8AC3E}">
        <p14:creationId xmlns:p14="http://schemas.microsoft.com/office/powerpoint/2010/main" val="1276418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player.slideplayer.biz.tr/74/12395099/slides/slide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192688" cy="464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player.slideplayer.biz.tr/74/12395099/slides/slide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074168"/>
            <a:ext cx="6048672"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64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Yöneticilerin olması gereken vasıfları | Ataturkicimizd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62" y="2204864"/>
            <a:ext cx="6286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a:spLocks noGrp="1"/>
          </p:cNvSpPr>
          <p:nvPr>
            <p:ph idx="1"/>
          </p:nvPr>
        </p:nvSpPr>
        <p:spPr>
          <a:xfrm>
            <a:off x="1536762" y="1268760"/>
            <a:ext cx="6286500" cy="936104"/>
          </a:xfrm>
        </p:spPr>
        <p:style>
          <a:lnRef idx="2">
            <a:schemeClr val="dk1">
              <a:shade val="50000"/>
            </a:schemeClr>
          </a:lnRef>
          <a:fillRef idx="1">
            <a:schemeClr val="dk1"/>
          </a:fillRef>
          <a:effectRef idx="0">
            <a:schemeClr val="dk1"/>
          </a:effectRef>
          <a:fontRef idx="minor">
            <a:schemeClr val="lt1"/>
          </a:fontRef>
        </p:style>
        <p:txBody>
          <a:bodyPr/>
          <a:lstStyle/>
          <a:p>
            <a:pPr marL="0" indent="0" algn="just">
              <a:buNone/>
            </a:pPr>
            <a:r>
              <a:rPr lang="tr-TR" b="1" dirty="0" smtClean="0">
                <a:solidFill>
                  <a:srgbClr val="FFC000"/>
                </a:solidFill>
                <a:latin typeface="Calibri" panose="020F0502020204030204" pitchFamily="34" charset="0"/>
                <a:cs typeface="Calibri" panose="020F0502020204030204" pitchFamily="34" charset="0"/>
              </a:rPr>
              <a:t>Seçilmiş yöneticilerin yerine halkın iradesine dayanmayan atamalar yapılmak istendi.</a:t>
            </a:r>
            <a:endParaRPr lang="tr-TR"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1057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player.slideplayer.biz.tr/74/12395099/slides/slide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000601" cy="45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139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player.slideplayer.biz.tr/74/12395099/slides/slide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92696"/>
            <a:ext cx="6365280" cy="477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077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player.slideplayer.biz.tr/74/12395099/slides/slide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08720"/>
            <a:ext cx="6077248" cy="455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822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178</TotalTime>
  <Words>724</Words>
  <Application>Microsoft Office PowerPoint</Application>
  <PresentationFormat>Ekran Gösterisi (4:3)</PresentationFormat>
  <Paragraphs>73</Paragraphs>
  <Slides>36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Calibri</vt:lpstr>
      <vt:lpstr>Impact</vt:lpstr>
      <vt:lpstr>Times New Roman</vt:lpstr>
      <vt:lpstr>NewsPrint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DIŞ BASINDA GAZETE MANŞETLERİ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90555</cp:lastModifiedBy>
  <cp:revision>89</cp:revision>
  <dcterms:created xsi:type="dcterms:W3CDTF">2021-06-28T14:55:50Z</dcterms:created>
  <dcterms:modified xsi:type="dcterms:W3CDTF">2021-07-27T09:47:58Z</dcterms:modified>
</cp:coreProperties>
</file>